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sldIdLst>
    <p:sldId id="256" r:id="rId2"/>
    <p:sldId id="260" r:id="rId3"/>
    <p:sldId id="258" r:id="rId4"/>
    <p:sldId id="261" r:id="rId5"/>
    <p:sldId id="257" r:id="rId6"/>
    <p:sldId id="274" r:id="rId7"/>
    <p:sldId id="279" r:id="rId8"/>
    <p:sldId id="282" r:id="rId9"/>
    <p:sldId id="277" r:id="rId10"/>
    <p:sldId id="271" r:id="rId11"/>
    <p:sldId id="259" r:id="rId12"/>
    <p:sldId id="262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t Singh" initials="AS" lastIdx="2" clrIdx="0">
    <p:extLst>
      <p:ext uri="{19B8F6BF-5375-455C-9EA6-DF929625EA0E}">
        <p15:presenceInfo xmlns:p15="http://schemas.microsoft.com/office/powerpoint/2012/main" userId="S::as607@snu.edu.in::1fc93d21-b3ec-4f82-b3f1-4cc9063e08dd" providerId="AD"/>
      </p:ext>
    </p:extLst>
  </p:cmAuthor>
  <p:cmAuthor id="2" name="Bhavya Jain" initials="BJ" lastIdx="3" clrIdx="1">
    <p:extLst>
      <p:ext uri="{19B8F6BF-5375-455C-9EA6-DF929625EA0E}">
        <p15:presenceInfo xmlns:p15="http://schemas.microsoft.com/office/powerpoint/2012/main" userId="S::bj855@snu.edu.in::f0529c2d-00a0-4f15-bf47-6de7df1265c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4D121-60A2-6D66-75C1-594C8C86C2E0}" v="451" dt="2020-08-01T08:19:48.940"/>
    <p1510:client id="{0FB72637-C8A8-1BD5-D9A6-1405539398A5}" v="2" dt="2020-08-01T11:25:51.450"/>
    <p1510:client id="{265D0129-CB71-1FF3-E1FB-643985B72A6A}" v="196" dt="2020-08-01T11:42:23.559"/>
    <p1510:client id="{2F0A9E1A-99BD-202D-E409-7E751697CF73}" v="5" dt="2020-08-01T11:05:48.371"/>
    <p1510:client id="{349B7B8E-9CC5-87D6-0718-FD097B2AA040}" v="744" dt="2020-07-31T18:18:39.974"/>
    <p1510:client id="{358AB0A0-DF6C-76E6-2683-74E29CCB84BF}" v="65" dt="2020-08-01T06:43:38.302"/>
    <p1510:client id="{3F6FD1AA-8DE8-19DC-CA7B-7006FA33699A}" v="109" dt="2020-07-31T19:25:10.205"/>
    <p1510:client id="{8ABA2970-D7A4-7E6B-7807-069062449069}" v="11" dt="2020-08-01T11:40:09.936"/>
    <p1510:client id="{BAFEA134-E253-6C72-B99B-9B05F524F601}" v="10" dt="2020-08-03T08:45:27.277"/>
    <p1510:client id="{BD344241-AA30-EFE4-91CC-94A820C79ADC}" v="2" dt="2020-08-01T11:37:09.777"/>
    <p1510:client id="{C4FD7D01-A9A0-42DE-4240-E9ED18AB8340}" v="179" dt="2020-08-01T08:11:08.089"/>
    <p1510:client id="{CB1ED146-48C0-1660-FD54-468CCD2B9076}" v="61" dt="2020-08-01T11:37:43.934"/>
    <p1510:client id="{CD1C0D2A-03A3-4EF5-712B-CDB357602E6E}" v="174" dt="2020-08-01T02:22:15.381"/>
    <p1510:client id="{D578F475-BB07-41E4-BB96-4DA147E81CFA}" v="309" dt="2020-07-31T17:34:04.153"/>
    <p1510:client id="{D6FDCF46-B8B1-2149-66CA-EFE569402ED2}" v="29" dt="2020-08-01T11:16:12.836"/>
    <p1510:client id="{E5659A52-9712-EEB8-D2D6-D11768AF4D02}" v="4894" dt="2020-07-31T18:41:49.578"/>
    <p1510:client id="{F423A075-6E8B-4310-A679-D2EC9252AEE7}" v="579" dt="2020-07-31T18:41:05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31T11:07:42.592" idx="1">
    <p:pos x="7680" y="0"/>
    <p:text>add rural ministry logo, SIH logo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31T11:17:22.423" idx="2">
    <p:pos x="7211" y="386"/>
    <p:text>Change the title
</p:text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1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0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8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4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6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5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65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8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2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38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28" r:id="rId6"/>
    <p:sldLayoutId id="2147483824" r:id="rId7"/>
    <p:sldLayoutId id="2147483825" r:id="rId8"/>
    <p:sldLayoutId id="2147483826" r:id="rId9"/>
    <p:sldLayoutId id="2147483827" r:id="rId10"/>
    <p:sldLayoutId id="214748382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18297C16-EB7C-45B7-8C60-C5B62F852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0" r="9085" b="1146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8E96AB2-1038-4C45-96AA-872176490538}"/>
              </a:ext>
            </a:extLst>
          </p:cNvPr>
          <p:cNvSpPr/>
          <p:nvPr/>
        </p:nvSpPr>
        <p:spPr>
          <a:xfrm>
            <a:off x="-448198" y="-475673"/>
            <a:ext cx="7516009" cy="7516009"/>
          </a:xfrm>
          <a:prstGeom prst="ellipse">
            <a:avLst/>
          </a:prstGeom>
          <a:solidFill>
            <a:srgbClr val="242E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4" name="Freeform: Shape 10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808" y="1679032"/>
            <a:ext cx="5015638" cy="207501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Smart India Hackathon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808" y="4070480"/>
            <a:ext cx="5015638" cy="121943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 EPOX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7AA79-BAE5-41CA-B129-E4E440E22F7F}"/>
              </a:ext>
            </a:extLst>
          </p:cNvPr>
          <p:cNvSpPr txBox="1"/>
          <p:nvPr/>
        </p:nvSpPr>
        <p:spPr>
          <a:xfrm>
            <a:off x="1551989" y="4915932"/>
            <a:ext cx="351563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ea typeface="+mn-lt"/>
                <a:cs typeface="+mn-lt"/>
              </a:rPr>
              <a:t>Automatic Assessment of Pavement condition based on road photographs </a:t>
            </a:r>
            <a:endParaRPr lang="en-US"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A217C767-D333-48EE-94C4-57AB05CA5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056" y="5169014"/>
            <a:ext cx="1500868" cy="1511753"/>
          </a:xfrm>
          <a:prstGeom prst="rect">
            <a:avLst/>
          </a:prstGeom>
        </p:spPr>
      </p:pic>
      <p:pic>
        <p:nvPicPr>
          <p:cNvPr id="5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0F23263-DAE2-4941-961E-86718F157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51" r="27453" b="172"/>
          <a:stretch/>
        </p:blipFill>
        <p:spPr>
          <a:xfrm>
            <a:off x="8762999" y="5166021"/>
            <a:ext cx="1441984" cy="15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C4781-16A9-42DC-A8D3-3672761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49244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pc="-100"/>
              <a:t>Workflow/Pipeline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24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6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1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12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499B20D-715F-4B8D-90A5-5C04B32E2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12" y="2303137"/>
            <a:ext cx="11702528" cy="2796398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</p:spPr>
      </p:pic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5" name="Picture 1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0B4B1A33-77B6-4553-90D4-5D162E656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090" y="3428176"/>
            <a:ext cx="833378" cy="10421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258A195-00DC-411F-A38E-60BFCD56FF6A}"/>
              </a:ext>
            </a:extLst>
          </p:cNvPr>
          <p:cNvSpPr/>
          <p:nvPr/>
        </p:nvSpPr>
        <p:spPr>
          <a:xfrm>
            <a:off x="1843258" y="2805681"/>
            <a:ext cx="381000" cy="269488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7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38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9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0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3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39D91C-429E-4289-AC0C-BA9155CF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5600" spc="-100"/>
              <a:t>Why is our PCI formula special?</a:t>
            </a: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3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6D35C7AF-9244-465E-A3F6-07F9EBD31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65" y="4650340"/>
            <a:ext cx="9456516" cy="10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7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0B7D39-C78B-469C-A208-84D55DAE11B6}"/>
              </a:ext>
            </a:extLst>
          </p:cNvPr>
          <p:cNvSpPr txBox="1">
            <a:spLocks/>
          </p:cNvSpPr>
          <p:nvPr/>
        </p:nvSpPr>
        <p:spPr>
          <a:xfrm>
            <a:off x="720000" y="619200"/>
            <a:ext cx="4991961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/>
              <a:t>Why is our PCI  formula special?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CD8F3-DA98-401D-83D7-2EA560E3EBF0}"/>
              </a:ext>
            </a:extLst>
          </p:cNvPr>
          <p:cNvSpPr txBox="1"/>
          <p:nvPr/>
        </p:nvSpPr>
        <p:spPr>
          <a:xfrm>
            <a:off x="720000" y="2541600"/>
            <a:ext cx="4991962" cy="321627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400050" indent="-3429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spc="20" dirty="0">
                <a:ea typeface="+mn-lt"/>
                <a:cs typeface="+mn-lt"/>
              </a:rPr>
              <a:t>Mathematically sound</a:t>
            </a:r>
          </a:p>
          <a:p>
            <a:pPr marL="400050" indent="-3429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spc="20" dirty="0"/>
              <a:t>Empirically Tested</a:t>
            </a:r>
          </a:p>
          <a:p>
            <a:pPr marL="400050" indent="-3429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spc="20" dirty="0"/>
              <a:t>Independent of the underlying computer vision algorithm</a:t>
            </a:r>
          </a:p>
          <a:p>
            <a:pPr marL="400050" indent="-3429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spc="20" dirty="0"/>
              <a:t>Allows feature independence</a:t>
            </a:r>
          </a:p>
          <a:p>
            <a:pPr marL="400050" indent="-3429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spc="20" dirty="0"/>
              <a:t>Requires no human intervention for its components</a:t>
            </a:r>
          </a:p>
          <a:p>
            <a:pPr marL="400050" indent="-3429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spc="20" dirty="0">
                <a:ea typeface="+mn-lt"/>
                <a:cs typeface="+mn-lt"/>
              </a:rPr>
              <a:t>Standardizes the metric!!</a:t>
            </a:r>
            <a:endParaRPr lang="en-US" sz="2800" b="1" spc="2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246E-93F1-4B21-8450-4D7EDEAC9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7" r="24025" b="-3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69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C4EA2-348B-4306-B9EF-EE6A54AA3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5" t="16018" r="5560" b="-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017EC-293B-4DF1-98E3-CA172CA2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15" y="2239619"/>
            <a:ext cx="5015638" cy="206855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Questions / Suggestions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722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52E2836-9095-4D3C-85DB-A013CBD51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92B8916-626C-4C83-B808-82B7DF02C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Freeform: Shape 11">
            <a:extLst>
              <a:ext uri="{FF2B5EF4-FFF2-40B4-BE49-F238E27FC236}">
                <a16:creationId xmlns:a16="http://schemas.microsoft.com/office/drawing/2014/main" id="{14DAEE6D-D7E7-4E31-9E45-96B6E2F6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96809 h 6858000"/>
              <a:gd name="connsiteX3" fmla="*/ 12035397 w 12192000"/>
              <a:gd name="connsiteY3" fmla="*/ 5061653 h 6858000"/>
              <a:gd name="connsiteX4" fmla="*/ 9984875 w 12192000"/>
              <a:gd name="connsiteY4" fmla="*/ 6788992 h 6858000"/>
              <a:gd name="connsiteX5" fmla="*/ 9851219 w 12192000"/>
              <a:gd name="connsiteY5" fmla="*/ 6858000 h 6858000"/>
              <a:gd name="connsiteX6" fmla="*/ 3573504 w 12192000"/>
              <a:gd name="connsiteY6" fmla="*/ 6858000 h 6858000"/>
              <a:gd name="connsiteX7" fmla="*/ 3556746 w 12192000"/>
              <a:gd name="connsiteY7" fmla="*/ 6850756 h 6858000"/>
              <a:gd name="connsiteX8" fmla="*/ 3261231 w 12192000"/>
              <a:gd name="connsiteY8" fmla="*/ 6719645 h 6858000"/>
              <a:gd name="connsiteX9" fmla="*/ 956496 w 12192000"/>
              <a:gd name="connsiteY9" fmla="*/ 4131559 h 6858000"/>
              <a:gd name="connsiteX10" fmla="*/ 26515 w 12192000"/>
              <a:gd name="connsiteY10" fmla="*/ 2316866 h 6858000"/>
              <a:gd name="connsiteX11" fmla="*/ 0 w 12192000"/>
              <a:gd name="connsiteY11" fmla="*/ 2231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896809"/>
                </a:lnTo>
                <a:lnTo>
                  <a:pt x="12035397" y="5061653"/>
                </a:lnTo>
                <a:cubicBezTo>
                  <a:pt x="11302532" y="5870430"/>
                  <a:pt x="10648639" y="6426464"/>
                  <a:pt x="9984875" y="6788992"/>
                </a:cubicBezTo>
                <a:lnTo>
                  <a:pt x="9851219" y="6858000"/>
                </a:lnTo>
                <a:lnTo>
                  <a:pt x="3573504" y="6858000"/>
                </a:lnTo>
                <a:lnTo>
                  <a:pt x="3556746" y="6850756"/>
                </a:lnTo>
                <a:cubicBezTo>
                  <a:pt x="3450765" y="6804314"/>
                  <a:pt x="3352207" y="6760084"/>
                  <a:pt x="3261231" y="6719645"/>
                </a:cubicBezTo>
                <a:cubicBezTo>
                  <a:pt x="2573854" y="6234379"/>
                  <a:pt x="1765175" y="5425602"/>
                  <a:pt x="956496" y="4131559"/>
                </a:cubicBezTo>
                <a:cubicBezTo>
                  <a:pt x="552156" y="3565416"/>
                  <a:pt x="238793" y="2958833"/>
                  <a:pt x="26515" y="2316866"/>
                </a:cubicBezTo>
                <a:lnTo>
                  <a:pt x="0" y="223100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9687C0-64B4-4594-BF76-EB2F03C6827C}"/>
              </a:ext>
            </a:extLst>
          </p:cNvPr>
          <p:cNvSpPr/>
          <p:nvPr/>
        </p:nvSpPr>
        <p:spPr>
          <a:xfrm>
            <a:off x="0" y="-5838091"/>
            <a:ext cx="13716000" cy="13106399"/>
          </a:xfrm>
          <a:prstGeom prst="ellipse">
            <a:avLst/>
          </a:prstGeom>
          <a:solidFill>
            <a:srgbClr val="242E41"/>
          </a:solidFill>
          <a:ln>
            <a:solidFill>
              <a:srgbClr val="242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EAEFA-8660-403A-8149-5A2CF3BDC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3238964"/>
          </a:xfrm>
        </p:spPr>
        <p:txBody>
          <a:bodyPr>
            <a:normAutofit/>
          </a:bodyPr>
          <a:lstStyle/>
          <a:p>
            <a:r>
              <a:rPr lang="en-US" sz="4000"/>
              <a:t>Problems which our solution will solve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D976E54-F014-4833-9EB7-2588113E1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607106" y="4045531"/>
            <a:ext cx="2158648" cy="2020521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CF9B-5B31-401C-B85C-988561B6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599"/>
            <a:ext cx="6900137" cy="5896509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  <a:buFont typeface="Arial" panose="03070A02030502020204" pitchFamily="66" charset="0"/>
              <a:buChar char="•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Difficulty in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data interpretation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between the government, the users and the tech providers. We offer a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CONDUIT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between the above parties</a:t>
            </a:r>
            <a:endParaRPr lang="en-US" dirty="0">
              <a:solidFill>
                <a:srgbClr val="FFFFFF">
                  <a:alpha val="58000"/>
                </a:srgbClr>
              </a:solidFill>
            </a:endParaRP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3070A02030502020204" pitchFamily="66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No clarity in the general public regarding the information which needs to be conveyed to the government when lodging a complain</a:t>
            </a: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3070A02030502020204" pitchFamily="66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Inflexibility in number of features. The number of defects in  may vary according to the region and organization</a:t>
            </a: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3070A02030502020204" pitchFamily="66" charset="0"/>
              <a:buChar char="•"/>
            </a:pP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Types of rural roads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may vary according to the region</a:t>
            </a: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3070A02030502020204" pitchFamily="66" charset="0"/>
              <a:buChar char="•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Human intervention required. Our method will introduce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complete automation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but will allow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fine tuning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according to the inspectors</a:t>
            </a: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3070A02030502020204" pitchFamily="66" charset="0"/>
              <a:buChar char="•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Efficiency in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M-R(Maintenance and Rehabilitation) and better utilization of resources and planning</a:t>
            </a:r>
          </a:p>
          <a:p>
            <a:pPr>
              <a:lnSpc>
                <a:spcPct val="110000"/>
              </a:lnSpc>
              <a:buClr>
                <a:schemeClr val="tx1"/>
              </a:buClr>
              <a:buFont typeface="Arial" panose="03070A02030502020204" pitchFamily="66" charset="0"/>
              <a:buChar char="•"/>
            </a:pP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No standardization of PCI 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6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C4D8B-CB92-4992-B1A1-03BA7999F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sz="3600"/>
              <a:t>Focus Points of 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1B7DD-AA52-4D3C-880F-1C7BE06A0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793330"/>
            <a:ext cx="6211162" cy="3964543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chemeClr val="tx1"/>
              </a:buClr>
            </a:pPr>
            <a:endParaRPr lang="en-US" sz="1600" dirty="0">
              <a:solidFill>
                <a:srgbClr val="FFFFFF">
                  <a:alpha val="58000"/>
                </a:srgb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FFFFFF"/>
                </a:solidFill>
              </a:rPr>
              <a:t>Standardizing </a:t>
            </a:r>
            <a:r>
              <a:rPr lang="en-US" sz="1600" dirty="0">
                <a:solidFill>
                  <a:srgbClr val="FFFFFF"/>
                </a:solidFill>
              </a:rPr>
              <a:t>PCI through mathematical justification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FFFFFF"/>
                </a:solidFill>
              </a:rPr>
              <a:t>Creating a </a:t>
            </a:r>
            <a:r>
              <a:rPr lang="en-US" sz="1600" b="1" dirty="0">
                <a:solidFill>
                  <a:srgbClr val="FFFFFF"/>
                </a:solidFill>
              </a:rPr>
              <a:t>CONDUIT OF INFORMATION</a:t>
            </a:r>
            <a:r>
              <a:rPr lang="en-US" sz="1600" dirty="0">
                <a:solidFill>
                  <a:srgbClr val="FFFFFF"/>
                </a:solidFill>
              </a:rPr>
              <a:t> between the users, the government and us.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FFFFFF"/>
                </a:solidFill>
              </a:rPr>
              <a:t>Empowering the people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Extremely accessible and </a:t>
            </a:r>
            <a:r>
              <a:rPr lang="en-US" sz="1600" b="1" dirty="0">
                <a:solidFill>
                  <a:srgbClr val="FFFFFF"/>
                </a:solidFill>
                <a:ea typeface="+mn-lt"/>
                <a:cs typeface="+mn-lt"/>
              </a:rPr>
              <a:t>user-friendly app 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FFFFFF"/>
                </a:solidFill>
              </a:rPr>
              <a:t>Keeping government database updated through crowd-sourcing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FFFFFF"/>
                </a:solidFill>
              </a:rPr>
              <a:t>Allowing fast and concise information access and maintenance for the govt. with our </a:t>
            </a:r>
            <a:r>
              <a:rPr lang="en-US" sz="1600" b="1" dirty="0">
                <a:solidFill>
                  <a:srgbClr val="FFFFFF"/>
                </a:solidFill>
              </a:rPr>
              <a:t>dashboard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FFFFFF"/>
                </a:solidFill>
              </a:rPr>
              <a:t>Reducing cost of M-R</a:t>
            </a: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FFFFFF"/>
                </a:solidFill>
              </a:rPr>
              <a:t>Using latest </a:t>
            </a:r>
            <a:r>
              <a:rPr lang="en-US" sz="1600" b="1" dirty="0">
                <a:solidFill>
                  <a:srgbClr val="FFFFFF"/>
                </a:solidFill>
              </a:rPr>
              <a:t>SOTA </a:t>
            </a:r>
            <a:r>
              <a:rPr lang="en-US" sz="1600" dirty="0">
                <a:solidFill>
                  <a:srgbClr val="FFFFFF"/>
                </a:solidFill>
              </a:rPr>
              <a:t>computer vision models to ensure ease in future proofing and further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839D8-2226-4E85-AAEB-CB605B22E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9" r="25952" b="-2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767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highway with a mountain in the background&#10;&#10;Description automatically generated">
            <a:extLst>
              <a:ext uri="{FF2B5EF4-FFF2-40B4-BE49-F238E27FC236}">
                <a16:creationId xmlns:a16="http://schemas.microsoft.com/office/drawing/2014/main" id="{AC148D9E-B95E-4B5A-9F4E-566F729B0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" b="55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7615A7A-300C-4019-8BCE-64030AE6AB3C}"/>
              </a:ext>
            </a:extLst>
          </p:cNvPr>
          <p:cNvSpPr/>
          <p:nvPr/>
        </p:nvSpPr>
        <p:spPr>
          <a:xfrm>
            <a:off x="-352824" y="-409079"/>
            <a:ext cx="7453232" cy="7121976"/>
          </a:xfrm>
          <a:prstGeom prst="ellipse">
            <a:avLst/>
          </a:prstGeom>
          <a:solidFill>
            <a:srgbClr val="242E41"/>
          </a:solidFill>
          <a:ln>
            <a:solidFill>
              <a:srgbClr val="242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DB61A-D44A-4BB6-8A54-E162504E8B16}"/>
              </a:ext>
            </a:extLst>
          </p:cNvPr>
          <p:cNvSpPr txBox="1"/>
          <p:nvPr/>
        </p:nvSpPr>
        <p:spPr>
          <a:xfrm>
            <a:off x="1354132" y="1717946"/>
            <a:ext cx="4556926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Sagona Book"/>
              </a:rPr>
              <a:t>    </a:t>
            </a:r>
            <a:r>
              <a:rPr lang="en-US" sz="4400" b="1">
                <a:latin typeface="Sagona Book"/>
              </a:rPr>
              <a:t>Citizens</a:t>
            </a:r>
            <a:endParaRPr lang="en-US" sz="4400" b="1">
              <a:latin typeface="Avenir Next LT Pro"/>
            </a:endParaRPr>
          </a:p>
          <a:p>
            <a:r>
              <a:rPr lang="en-US" sz="4400" b="1">
                <a:latin typeface="Sagona Book"/>
              </a:rPr>
              <a:t>+ </a:t>
            </a:r>
            <a:r>
              <a:rPr lang="en-US" sz="4400" b="1" err="1">
                <a:latin typeface="Sagona Book"/>
              </a:rPr>
              <a:t>MoRD</a:t>
            </a:r>
            <a:endParaRPr lang="en-US" sz="4400" b="1">
              <a:latin typeface="Avenir Next LT Pro"/>
            </a:endParaRPr>
          </a:p>
          <a:p>
            <a:r>
              <a:rPr lang="en-US" sz="4400">
                <a:latin typeface="Sagona Book"/>
              </a:rPr>
              <a:t>+ </a:t>
            </a:r>
            <a:r>
              <a:rPr lang="en-US" sz="4400" b="1">
                <a:latin typeface="Sagona Book"/>
              </a:rPr>
              <a:t>Technology</a:t>
            </a:r>
            <a:r>
              <a:rPr lang="en-US" sz="4400">
                <a:latin typeface="Sagona Book"/>
              </a:rPr>
              <a:t>  </a:t>
            </a:r>
            <a:endParaRPr lang="en-US" sz="4400">
              <a:latin typeface="Avenir Next LT Pro"/>
            </a:endParaRPr>
          </a:p>
          <a:p>
            <a:r>
              <a:rPr lang="en-US" sz="4400">
                <a:latin typeface="Sagona Book"/>
              </a:rPr>
              <a:t>= Better Roads</a:t>
            </a:r>
            <a:endParaRPr lang="en-US" sz="4400">
              <a:ea typeface="+mn-lt"/>
              <a:cs typeface="+mn-lt"/>
            </a:endParaRPr>
          </a:p>
          <a:p>
            <a:endParaRPr lang="en-US" sz="4400">
              <a:latin typeface="Sagona Book"/>
            </a:endParaRPr>
          </a:p>
        </p:txBody>
      </p:sp>
    </p:spTree>
    <p:extLst>
      <p:ext uri="{BB962C8B-B14F-4D97-AF65-F5344CB8AC3E}">
        <p14:creationId xmlns:p14="http://schemas.microsoft.com/office/powerpoint/2010/main" val="305711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CF9BFA0-6799-43B3-99FC-76090CA7B83C}"/>
              </a:ext>
            </a:extLst>
          </p:cNvPr>
          <p:cNvSpPr/>
          <p:nvPr/>
        </p:nvSpPr>
        <p:spPr>
          <a:xfrm>
            <a:off x="-1588299" y="3422911"/>
            <a:ext cx="15364134" cy="8927461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6B9714-12F7-408E-9B21-DB35343D58FF}"/>
              </a:ext>
            </a:extLst>
          </p:cNvPr>
          <p:cNvSpPr/>
          <p:nvPr/>
        </p:nvSpPr>
        <p:spPr>
          <a:xfrm>
            <a:off x="4886435" y="4067278"/>
            <a:ext cx="2421699" cy="2421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agona Book"/>
            </a:endParaRPr>
          </a:p>
        </p:txBody>
      </p:sp>
      <p:pic>
        <p:nvPicPr>
          <p:cNvPr id="51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BC40DF1F-42E2-4B9C-A0C7-B981759A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11" y="1243208"/>
            <a:ext cx="1897694" cy="1897694"/>
          </a:xfrm>
          <a:prstGeom prst="rect">
            <a:avLst/>
          </a:prstGeom>
        </p:spPr>
      </p:pic>
      <p:pic>
        <p:nvPicPr>
          <p:cNvPr id="2" name="Picture 2" descr="A silhouette of a person&#10;&#10;Description automatically generated">
            <a:extLst>
              <a:ext uri="{FF2B5EF4-FFF2-40B4-BE49-F238E27FC236}">
                <a16:creationId xmlns:a16="http://schemas.microsoft.com/office/drawing/2014/main" id="{DA59C784-D1E5-4936-8D39-11D49B35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654" y="196019"/>
            <a:ext cx="1584543" cy="218623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4C654C8-DA0B-4640-98CC-EA1CA0EBBAA0}"/>
              </a:ext>
            </a:extLst>
          </p:cNvPr>
          <p:cNvSpPr/>
          <p:nvPr/>
        </p:nvSpPr>
        <p:spPr>
          <a:xfrm rot="13020000">
            <a:off x="3201178" y="3486883"/>
            <a:ext cx="1795396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A53A80-7878-4DA5-BBFD-7AC1BBD3DC59}"/>
              </a:ext>
            </a:extLst>
          </p:cNvPr>
          <p:cNvSpPr/>
          <p:nvPr/>
        </p:nvSpPr>
        <p:spPr>
          <a:xfrm rot="16200000">
            <a:off x="5602000" y="2908257"/>
            <a:ext cx="981205" cy="459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AE2D0A6-D912-4322-9343-25AD09B89B7B}"/>
              </a:ext>
            </a:extLst>
          </p:cNvPr>
          <p:cNvSpPr/>
          <p:nvPr/>
        </p:nvSpPr>
        <p:spPr>
          <a:xfrm rot="-2820000">
            <a:off x="7272136" y="3575167"/>
            <a:ext cx="1795396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ADACE85-F0A6-4611-AAF0-88701BE29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35" y="640455"/>
            <a:ext cx="2743200" cy="2633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9E79BC-3E82-4F88-8F5F-FAEAE839B4F9}"/>
              </a:ext>
            </a:extLst>
          </p:cNvPr>
          <p:cNvSpPr txBox="1"/>
          <p:nvPr/>
        </p:nvSpPr>
        <p:spPr>
          <a:xfrm>
            <a:off x="5012473" y="4947425"/>
            <a:ext cx="216705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Posterama"/>
              </a:rPr>
              <a:t>Project</a:t>
            </a:r>
            <a:endParaRPr lang="en-US" sz="3200" dirty="0">
              <a:latin typeface="Posteram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718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FAE2A12-140C-4527-B721-72C1DD3F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5B43FC7-6A19-4DF3-8506-485B5550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7E689040-6301-4CD3-A20F-EA809EAD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9F4482-6012-469F-819B-CDE88F1C5198}"/>
              </a:ext>
            </a:extLst>
          </p:cNvPr>
          <p:cNvSpPr/>
          <p:nvPr/>
        </p:nvSpPr>
        <p:spPr>
          <a:xfrm>
            <a:off x="-3282461" y="-2133600"/>
            <a:ext cx="15474462" cy="12520246"/>
          </a:xfrm>
          <a:prstGeom prst="ellipse">
            <a:avLst/>
          </a:prstGeom>
          <a:solidFill>
            <a:srgbClr val="242E41"/>
          </a:solidFill>
          <a:ln>
            <a:solidFill>
              <a:srgbClr val="242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agona 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C4781-16A9-42DC-A8D3-3672761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293" y="2691468"/>
            <a:ext cx="6923813" cy="1477328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9600"/>
              <a:t>APP DEMO</a:t>
            </a:r>
          </a:p>
        </p:txBody>
      </p:sp>
    </p:spTree>
    <p:extLst>
      <p:ext uri="{BB962C8B-B14F-4D97-AF65-F5344CB8AC3E}">
        <p14:creationId xmlns:p14="http://schemas.microsoft.com/office/powerpoint/2010/main" val="304760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FAE2A12-140C-4527-B721-72C1DD3F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5B43FC7-6A19-4DF3-8506-485B5550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7E689040-6301-4CD3-A20F-EA809EAD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ishitApp2">
            <a:hlinkClick r:id="" action="ppaction://media"/>
            <a:extLst>
              <a:ext uri="{FF2B5EF4-FFF2-40B4-BE49-F238E27FC236}">
                <a16:creationId xmlns:a16="http://schemas.microsoft.com/office/drawing/2014/main" id="{CDEC496F-6CEE-4079-8245-A7AFD5881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7574" y="120429"/>
            <a:ext cx="2976852" cy="66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FAE2A12-140C-4527-B721-72C1DD3F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5B43FC7-6A19-4DF3-8506-485B5550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7E689040-6301-4CD3-A20F-EA809EAD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EPOX-v1">
            <a:hlinkClick r:id="" action="ppaction://media"/>
            <a:extLst>
              <a:ext uri="{FF2B5EF4-FFF2-40B4-BE49-F238E27FC236}">
                <a16:creationId xmlns:a16="http://schemas.microsoft.com/office/drawing/2014/main" id="{6BD505B0-A06C-4697-A86E-6F5963AE79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7095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1602" y="93345"/>
            <a:ext cx="3148796" cy="667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4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FAE2A12-140C-4527-B721-72C1DD3F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5B43FC7-6A19-4DF3-8506-485B5550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7E689040-6301-4CD3-A20F-EA809EAD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IshitApp">
            <a:hlinkClick r:id="" action="ppaction://media"/>
            <a:extLst>
              <a:ext uri="{FF2B5EF4-FFF2-40B4-BE49-F238E27FC236}">
                <a16:creationId xmlns:a16="http://schemas.microsoft.com/office/drawing/2014/main" id="{A25D64B4-EDFB-4A9D-96C1-4E3C4FAE60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3912" y="178976"/>
            <a:ext cx="2924175" cy="65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bVTI">
  <a:themeElements>
    <a:clrScheme name="AnalogousFromRegularSeedRightStep">
      <a:dk1>
        <a:srgbClr val="000000"/>
      </a:dk1>
      <a:lt1>
        <a:srgbClr val="FFFFFF"/>
      </a:lt1>
      <a:dk2>
        <a:srgbClr val="242E41"/>
      </a:dk2>
      <a:lt2>
        <a:srgbClr val="E8E2E3"/>
      </a:lt2>
      <a:accent1>
        <a:srgbClr val="33B39E"/>
      </a:accent1>
      <a:accent2>
        <a:srgbClr val="2A9BC2"/>
      </a:accent2>
      <a:accent3>
        <a:srgbClr val="3C6ED4"/>
      </a:accent3>
      <a:accent4>
        <a:srgbClr val="5348CA"/>
      </a:accent4>
      <a:accent5>
        <a:srgbClr val="893CD4"/>
      </a:accent5>
      <a:accent6>
        <a:srgbClr val="B62AC2"/>
      </a:accent6>
      <a:hlink>
        <a:srgbClr val="C55163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266</Words>
  <Application>Microsoft Office PowerPoint</Application>
  <PresentationFormat>Widescreen</PresentationFormat>
  <Paragraphs>38</Paragraphs>
  <Slides>13</Slides>
  <Notes>0</Notes>
  <HiddenSlides>1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BlobVTI</vt:lpstr>
      <vt:lpstr>Smart India Hackathon</vt:lpstr>
      <vt:lpstr>Problems which our solution will solve</vt:lpstr>
      <vt:lpstr>Focus Points of Our Solution</vt:lpstr>
      <vt:lpstr>PowerPoint Presentation</vt:lpstr>
      <vt:lpstr>PowerPoint Presentation</vt:lpstr>
      <vt:lpstr>APP DEMO</vt:lpstr>
      <vt:lpstr>PowerPoint Presentation</vt:lpstr>
      <vt:lpstr>PowerPoint Presentation</vt:lpstr>
      <vt:lpstr>PowerPoint Presentation</vt:lpstr>
      <vt:lpstr>Workflow/Pipeline</vt:lpstr>
      <vt:lpstr>Why is our PCI formula special?</vt:lpstr>
      <vt:lpstr>PowerPoint Presentation</vt:lpstr>
      <vt:lpstr>Questions / 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Vivekk Jain</cp:lastModifiedBy>
  <cp:revision>11</cp:revision>
  <dcterms:created xsi:type="dcterms:W3CDTF">2020-07-31T17:07:54Z</dcterms:created>
  <dcterms:modified xsi:type="dcterms:W3CDTF">2020-08-03T08:46:11Z</dcterms:modified>
</cp:coreProperties>
</file>